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6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4919" autoAdjust="0"/>
  </p:normalViewPr>
  <p:slideViewPr>
    <p:cSldViewPr snapToGrid="0">
      <p:cViewPr varScale="1">
        <p:scale>
          <a:sx n="63" d="100"/>
          <a:sy n="63" d="100"/>
        </p:scale>
        <p:origin x="10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tmp>
</file>

<file path=ppt/media/image11.tmp>
</file>

<file path=ppt/media/image2.png>
</file>

<file path=ppt/media/image4.tmp>
</file>

<file path=ppt/media/image5.gif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B3318C-7E98-4C40-A543-EAD05B2932FB}" type="datetimeFigureOut">
              <a:rPr lang="en-US" smtClean="0"/>
              <a:t>1/20/2016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9E7FB9-A19C-4D47-8360-C8B7C0749E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977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 left: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Evaluation of segmentation fusion compared to agglomerative clustering and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Sopnet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As a baseline we provide the variation of information score for ungrouped data. Lower scores correspond to better region groupings.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Right: Roughly 70% accurate, but large and small regions have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greater error rate.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 works in parallel!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E7FB9-A19C-4D47-8360-C8B7C0749ED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987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F6F044DD-37B4-4F1E-856A-F680C68F871B}" type="datetimeFigureOut">
              <a:rPr lang="en-US" smtClean="0"/>
              <a:t>1/20/2016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0E0B83C-5884-4FAA-93CD-8CB79B414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675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044DD-37B4-4F1E-856A-F680C68F871B}" type="datetimeFigureOut">
              <a:rPr lang="en-US" smtClean="0"/>
              <a:t>1/20/2016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0B83C-5884-4FAA-93CD-8CB79B414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97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6F044DD-37B4-4F1E-856A-F680C68F871B}" type="datetimeFigureOut">
              <a:rPr lang="en-US" smtClean="0"/>
              <a:t>1/20/2016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0E0B83C-5884-4FAA-93CD-8CB79B414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696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6F044DD-37B4-4F1E-856A-F680C68F871B}" type="datetimeFigureOut">
              <a:rPr lang="en-US" smtClean="0"/>
              <a:t>1/20/2016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0E0B83C-5884-4FAA-93CD-8CB79B41435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341982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6F044DD-37B4-4F1E-856A-F680C68F871B}" type="datetimeFigureOut">
              <a:rPr lang="en-US" smtClean="0"/>
              <a:t>1/20/2016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0E0B83C-5884-4FAA-93CD-8CB79B414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0948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044DD-37B4-4F1E-856A-F680C68F871B}" type="datetimeFigureOut">
              <a:rPr lang="en-US" smtClean="0"/>
              <a:t>1/20/2016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0B83C-5884-4FAA-93CD-8CB79B414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1279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044DD-37B4-4F1E-856A-F680C68F871B}" type="datetimeFigureOut">
              <a:rPr lang="en-US" smtClean="0"/>
              <a:t>1/20/2016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0B83C-5884-4FAA-93CD-8CB79B414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5734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044DD-37B4-4F1E-856A-F680C68F871B}" type="datetimeFigureOut">
              <a:rPr lang="en-US" smtClean="0"/>
              <a:t>1/20/2016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0B83C-5884-4FAA-93CD-8CB79B414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2687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6F044DD-37B4-4F1E-856A-F680C68F871B}" type="datetimeFigureOut">
              <a:rPr lang="en-US" smtClean="0"/>
              <a:t>1/20/2016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0E0B83C-5884-4FAA-93CD-8CB79B414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03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044DD-37B4-4F1E-856A-F680C68F871B}" type="datetimeFigureOut">
              <a:rPr lang="en-US" smtClean="0"/>
              <a:t>1/20/2016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0B83C-5884-4FAA-93CD-8CB79B414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67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6F044DD-37B4-4F1E-856A-F680C68F871B}" type="datetimeFigureOut">
              <a:rPr lang="en-US" smtClean="0"/>
              <a:t>1/20/2016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0E0B83C-5884-4FAA-93CD-8CB79B414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319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044DD-37B4-4F1E-856A-F680C68F871B}" type="datetimeFigureOut">
              <a:rPr lang="en-US" smtClean="0"/>
              <a:t>1/20/2016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0B83C-5884-4FAA-93CD-8CB79B414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698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044DD-37B4-4F1E-856A-F680C68F871B}" type="datetimeFigureOut">
              <a:rPr lang="en-US" smtClean="0"/>
              <a:t>1/20/2016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0B83C-5884-4FAA-93CD-8CB79B414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921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044DD-37B4-4F1E-856A-F680C68F871B}" type="datetimeFigureOut">
              <a:rPr lang="en-US" smtClean="0"/>
              <a:t>1/20/2016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0B83C-5884-4FAA-93CD-8CB79B414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035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044DD-37B4-4F1E-856A-F680C68F871B}" type="datetimeFigureOut">
              <a:rPr lang="en-US" smtClean="0"/>
              <a:t>1/20/2016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0B83C-5884-4FAA-93CD-8CB79B414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662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044DD-37B4-4F1E-856A-F680C68F871B}" type="datetimeFigureOut">
              <a:rPr lang="en-US" smtClean="0"/>
              <a:t>1/20/2016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0B83C-5884-4FAA-93CD-8CB79B414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29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044DD-37B4-4F1E-856A-F680C68F871B}" type="datetimeFigureOut">
              <a:rPr lang="en-US" smtClean="0"/>
              <a:t>1/20/2016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0B83C-5884-4FAA-93CD-8CB79B414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08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044DD-37B4-4F1E-856A-F680C68F871B}" type="datetimeFigureOut">
              <a:rPr lang="en-US" smtClean="0"/>
              <a:t>1/20/2016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E0B83C-5884-4FAA-93CD-8CB79B414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555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mp"/><Relationship Id="rId4" Type="http://schemas.openxmlformats.org/officeDocument/2006/relationships/image" Target="../media/image10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599" y="717452"/>
            <a:ext cx="9938825" cy="2911049"/>
          </a:xfrm>
        </p:spPr>
        <p:txBody>
          <a:bodyPr>
            <a:normAutofit fontScale="90000"/>
          </a:bodyPr>
          <a:lstStyle/>
          <a:p>
            <a:r>
              <a:rPr lang="en-US" cap="none" dirty="0" smtClean="0">
                <a:latin typeface="+mn-lt"/>
              </a:rPr>
              <a:t>Large-Scale Automatic Reconstruction of Neuronal Processes from Electron Microscopy Images</a:t>
            </a:r>
            <a:endParaRPr lang="en-US" cap="none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1263356"/>
          </a:xfrm>
        </p:spPr>
        <p:txBody>
          <a:bodyPr>
            <a:normAutofit/>
          </a:bodyPr>
          <a:lstStyle/>
          <a:p>
            <a:r>
              <a:rPr lang="en-US" sz="3400" dirty="0" smtClean="0"/>
              <a:t>By Verena </a:t>
            </a:r>
            <a:r>
              <a:rPr lang="en-US" sz="3400" dirty="0" err="1" smtClean="0"/>
              <a:t>Kaynig</a:t>
            </a:r>
            <a:r>
              <a:rPr lang="en-US" sz="3400" dirty="0" smtClean="0"/>
              <a:t> et al.</a:t>
            </a:r>
          </a:p>
          <a:p>
            <a:r>
              <a:rPr lang="en-US" dirty="0" smtClean="0"/>
              <a:t>Presentation by Chris Micek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8334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Future Work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Improve accuracy – tweak segmentation algorithm</a:t>
            </a:r>
          </a:p>
          <a:p>
            <a:endParaRPr lang="en-US" dirty="0"/>
          </a:p>
          <a:p>
            <a:r>
              <a:rPr lang="en-US" dirty="0" smtClean="0"/>
              <a:t>Improve speed – reduce MATLAB dependencies, general optimization</a:t>
            </a:r>
          </a:p>
          <a:p>
            <a:endParaRPr lang="en-US" dirty="0"/>
          </a:p>
          <a:p>
            <a:r>
              <a:rPr lang="en-US" dirty="0" smtClean="0"/>
              <a:t>Make proofreading easier – bring Mojo to the web</a:t>
            </a:r>
          </a:p>
        </p:txBody>
      </p:sp>
    </p:spTree>
    <p:extLst>
      <p:ext uri="{BB962C8B-B14F-4D97-AF65-F5344CB8AC3E}">
        <p14:creationId xmlns:p14="http://schemas.microsoft.com/office/powerpoint/2010/main" val="1010744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Discussion</a:t>
            </a:r>
            <a:endParaRPr lang="en-US" cap="non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Pros</a:t>
            </a:r>
          </a:p>
          <a:p>
            <a:r>
              <a:rPr lang="en-US" dirty="0" smtClean="0"/>
              <a:t>Much faster than manual reconstruction</a:t>
            </a:r>
          </a:p>
          <a:p>
            <a:r>
              <a:rPr lang="en-US" dirty="0" smtClean="0"/>
              <a:t>Reasonably accurate</a:t>
            </a:r>
          </a:p>
          <a:p>
            <a:r>
              <a:rPr lang="en-US" dirty="0" smtClean="0"/>
              <a:t>Easy to use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Cons</a:t>
            </a:r>
          </a:p>
          <a:p>
            <a:r>
              <a:rPr lang="en-US" dirty="0" smtClean="0"/>
              <a:t>Still makes mistakes</a:t>
            </a:r>
          </a:p>
          <a:p>
            <a:r>
              <a:rPr lang="en-US" dirty="0" smtClean="0"/>
              <a:t>Still requires a human to operate</a:t>
            </a:r>
          </a:p>
          <a:p>
            <a:r>
              <a:rPr lang="en-US" dirty="0" smtClean="0"/>
              <a:t>Mojo errors when running in parallel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318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atin typeface="+mn-lt"/>
              </a:rPr>
              <a:t>Summary</a:t>
            </a:r>
            <a:endParaRPr lang="en-US" cap="none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field of microscopy has progressed to such an extent that </a:t>
            </a:r>
            <a:r>
              <a:rPr lang="en-US" dirty="0" smtClean="0">
                <a:solidFill>
                  <a:srgbClr val="FFC000"/>
                </a:solidFill>
              </a:rPr>
              <a:t>automated sample preparation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FFC000"/>
                </a:solidFill>
              </a:rPr>
              <a:t>acquisition of nanoscale images</a:t>
            </a:r>
            <a:r>
              <a:rPr lang="en-US" dirty="0" smtClean="0"/>
              <a:t> does not pose much of a problem.</a:t>
            </a:r>
          </a:p>
          <a:p>
            <a:endParaRPr lang="en-US" dirty="0"/>
          </a:p>
          <a:p>
            <a:r>
              <a:rPr lang="en-US" dirty="0" smtClean="0"/>
              <a:t>The main bottleneck is in reconstructing neuronal processes (aka features) in 3D using images that are </a:t>
            </a:r>
            <a:r>
              <a:rPr lang="en-US" dirty="0" smtClean="0">
                <a:solidFill>
                  <a:srgbClr val="FFC000"/>
                </a:solidFill>
              </a:rPr>
              <a:t>segmented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The authors introduce a </a:t>
            </a:r>
            <a:r>
              <a:rPr lang="en-US" dirty="0" smtClean="0">
                <a:solidFill>
                  <a:srgbClr val="FFC000"/>
                </a:solidFill>
              </a:rPr>
              <a:t>pipeline</a:t>
            </a:r>
            <a:r>
              <a:rPr lang="en-US" dirty="0" smtClean="0"/>
              <a:t> that </a:t>
            </a:r>
            <a:r>
              <a:rPr lang="en-US" dirty="0" smtClean="0">
                <a:solidFill>
                  <a:srgbClr val="FFC000"/>
                </a:solidFill>
              </a:rPr>
              <a:t>automates</a:t>
            </a:r>
            <a:r>
              <a:rPr lang="en-US" dirty="0" smtClean="0"/>
              <a:t> this to a reasonable degree, as well as a semi-automated </a:t>
            </a:r>
            <a:r>
              <a:rPr lang="en-US" dirty="0" smtClean="0">
                <a:solidFill>
                  <a:srgbClr val="FFC000"/>
                </a:solidFill>
              </a:rPr>
              <a:t>proofreading tool</a:t>
            </a:r>
            <a:r>
              <a:rPr lang="en-US" dirty="0" smtClean="0"/>
              <a:t> to make this process more accurate.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435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atin typeface="+mn-lt"/>
              </a:rPr>
              <a:t>Opportunity</a:t>
            </a:r>
            <a:endParaRPr lang="en-US" cap="none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Now </a:t>
            </a:r>
            <a:r>
              <a:rPr lang="en-US" i="1" dirty="0" smtClean="0"/>
              <a:t>lots</a:t>
            </a:r>
            <a:r>
              <a:rPr lang="en-US" dirty="0" smtClean="0"/>
              <a:t> of nanoscale EM data available to analyze.</a:t>
            </a:r>
          </a:p>
          <a:p>
            <a:endParaRPr lang="en-US" dirty="0" smtClean="0"/>
          </a:p>
          <a:p>
            <a:r>
              <a:rPr lang="en-US" dirty="0" smtClean="0"/>
              <a:t>Looking at brain circuits at the scale of individual neurons may offer more insight into the underlying mechanisms of certain brain disorders.</a:t>
            </a:r>
          </a:p>
          <a:p>
            <a:endParaRPr lang="en-US" dirty="0"/>
          </a:p>
          <a:p>
            <a:r>
              <a:rPr lang="en-US" i="1" dirty="0" smtClean="0"/>
              <a:t>However</a:t>
            </a:r>
            <a:r>
              <a:rPr lang="en-US" dirty="0" smtClean="0"/>
              <a:t>…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782478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Challenge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size of the data set is </a:t>
            </a:r>
            <a:r>
              <a:rPr lang="en-US" i="1" dirty="0" smtClean="0"/>
              <a:t>massive </a:t>
            </a:r>
            <a:r>
              <a:rPr lang="en-US" dirty="0" smtClean="0"/>
              <a:t>(Think ~1,000 </a:t>
            </a:r>
            <a:r>
              <a:rPr lang="en-US" dirty="0" smtClean="0"/>
              <a:t>TB +)</a:t>
            </a:r>
          </a:p>
          <a:p>
            <a:endParaRPr lang="en-US" dirty="0"/>
          </a:p>
          <a:p>
            <a:r>
              <a:rPr lang="en-US" dirty="0" smtClean="0"/>
              <a:t>Because of this, manual reconstruction is not feasible – it would take way too long.</a:t>
            </a:r>
          </a:p>
          <a:p>
            <a:endParaRPr lang="en-US" dirty="0"/>
          </a:p>
          <a:p>
            <a:r>
              <a:rPr lang="en-US" dirty="0" smtClean="0"/>
              <a:t>The solution is to automate as much of this process as possible with a new pipeline.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284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Action (the pipeline)</a:t>
            </a:r>
            <a:endParaRPr lang="en-US" cap="non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Random forest classifier uses manually annotated training data to detect cell membranes in images.</a:t>
            </a:r>
          </a:p>
          <a:p>
            <a:r>
              <a:rPr lang="en-US" dirty="0" smtClean="0"/>
              <a:t>Multiple region segmentation hypotheses are generated per section.</a:t>
            </a:r>
          </a:p>
          <a:p>
            <a:r>
              <a:rPr lang="en-US" dirty="0" smtClean="0"/>
              <a:t>These segments are grouped in 3 dimensions using segmentation fusion.</a:t>
            </a:r>
          </a:p>
          <a:p>
            <a:r>
              <a:rPr lang="en-US" dirty="0" smtClean="0"/>
              <a:t>Semi-automatic proofreading to create 3D reconstruction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47612" y="2562896"/>
            <a:ext cx="5358587" cy="32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712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Action (under the hood)</a:t>
            </a:r>
            <a:endParaRPr lang="en-US" cap="none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6172200" y="1955263"/>
            <a:ext cx="5334000" cy="4652492"/>
          </a:xfrm>
        </p:spPr>
        <p:txBody>
          <a:bodyPr/>
          <a:lstStyle/>
          <a:p>
            <a:r>
              <a:rPr lang="en-US" dirty="0" smtClean="0"/>
              <a:t>Classifier makes multiple passes, with output annotated for correction – improves per pass</a:t>
            </a:r>
          </a:p>
          <a:p>
            <a:endParaRPr lang="en-US" dirty="0"/>
          </a:p>
          <a:p>
            <a:r>
              <a:rPr lang="en-US" dirty="0" smtClean="0"/>
              <a:t>Conditional Random Field (CRF) used for anisotropic smoothing (image → math stuff → smoother image), because easier to segment accurately</a:t>
            </a:r>
          </a:p>
          <a:p>
            <a:endParaRPr lang="en-US" dirty="0"/>
          </a:p>
          <a:p>
            <a:r>
              <a:rPr lang="en-US" dirty="0" smtClean="0"/>
              <a:t>3D segmentation – find regions that are “most similar” across adjacent images</a:t>
            </a:r>
          </a:p>
        </p:txBody>
      </p:sp>
      <p:pic>
        <p:nvPicPr>
          <p:cNvPr id="9" name="Content Placeholder 8" descr="Screen Clipping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225" y="847652"/>
            <a:ext cx="3639355" cy="2419497"/>
          </a:xfrm>
        </p:spPr>
      </p:pic>
      <p:pic>
        <p:nvPicPr>
          <p:cNvPr id="1030" name="Picture 6" descr="https://www.sintef.no/globalassets/upload/ikt/9011/geometri/lsseg/pde-fingerprint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4650" y="3462091"/>
            <a:ext cx="2978503" cy="3145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0177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Action (Mojo proofreading tool)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Created a tool to minimize user input while correcting split and merge errors.</a:t>
            </a:r>
          </a:p>
          <a:p>
            <a:endParaRPr lang="en-US" dirty="0"/>
          </a:p>
          <a:p>
            <a:r>
              <a:rPr lang="en-US" dirty="0" smtClean="0"/>
              <a:t>Easy to use: Click source and target to correct split, scribble out regions to correct improper merge.</a:t>
            </a:r>
          </a:p>
          <a:p>
            <a:endParaRPr lang="en-US" dirty="0"/>
          </a:p>
          <a:p>
            <a:r>
              <a:rPr lang="en-US" dirty="0" smtClean="0"/>
              <a:t>To speed up, pre-loads windows of select sizes for zooming.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69885" y="2193925"/>
            <a:ext cx="5138630" cy="402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91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Errors?</a:t>
            </a:r>
            <a:endParaRPr lang="en-US" cap="none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62100" y="2193925"/>
            <a:ext cx="4181399" cy="4024313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899787" y="2193925"/>
            <a:ext cx="3878826" cy="402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075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Resolution</a:t>
            </a:r>
            <a:endParaRPr lang="en-US" cap="none" dirty="0"/>
          </a:p>
        </p:txBody>
      </p:sp>
      <p:pic>
        <p:nvPicPr>
          <p:cNvPr id="4" name="Content Placeholder 3" descr="Screen Clippi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518" y="764373"/>
            <a:ext cx="5153744" cy="1771897"/>
          </a:xfrm>
        </p:spPr>
      </p:pic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807" y="2918518"/>
            <a:ext cx="5125165" cy="3448531"/>
          </a:xfrm>
          <a:prstGeom prst="rect">
            <a:avLst/>
          </a:prstGeom>
        </p:spPr>
      </p:pic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5205" y="2057401"/>
            <a:ext cx="5220429" cy="368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060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3709</TotalTime>
  <Words>453</Words>
  <Application>Microsoft Office PowerPoint</Application>
  <PresentationFormat>Widescreen</PresentationFormat>
  <Paragraphs>59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Century Gothic</vt:lpstr>
      <vt:lpstr>Vapor Trail</vt:lpstr>
      <vt:lpstr>Large-Scale Automatic Reconstruction of Neuronal Processes from Electron Microscopy Images</vt:lpstr>
      <vt:lpstr>Summary</vt:lpstr>
      <vt:lpstr>Opportunity</vt:lpstr>
      <vt:lpstr>Challenge</vt:lpstr>
      <vt:lpstr>Action (the pipeline)</vt:lpstr>
      <vt:lpstr>Action (under the hood)</vt:lpstr>
      <vt:lpstr>Action (Mojo proofreading tool)</vt:lpstr>
      <vt:lpstr>Errors?</vt:lpstr>
      <vt:lpstr>Resolution</vt:lpstr>
      <vt:lpstr>Future Work</vt:lpstr>
      <vt:lpstr>Discussion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Large-Scale Automatic Reconstruction of Neuronal Processes from Electron Microscopy Images</dc:title>
  <dc:creator>Chris Micek</dc:creator>
  <cp:lastModifiedBy>Chris Micek</cp:lastModifiedBy>
  <cp:revision>26</cp:revision>
  <dcterms:created xsi:type="dcterms:W3CDTF">2016-01-17T21:52:36Z</dcterms:created>
  <dcterms:modified xsi:type="dcterms:W3CDTF">2016-01-20T19:12:34Z</dcterms:modified>
</cp:coreProperties>
</file>

<file path=docProps/thumbnail.jpeg>
</file>